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5"/>
  </p:notesMasterIdLst>
  <p:sldIdLst>
    <p:sldId id="374" r:id="rId2"/>
    <p:sldId id="884" r:id="rId3"/>
    <p:sldId id="375"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12" autoAdjust="0"/>
    <p:restoredTop sz="95840" autoAdjust="0"/>
  </p:normalViewPr>
  <p:slideViewPr>
    <p:cSldViewPr snapToGrid="0">
      <p:cViewPr varScale="1">
        <p:scale>
          <a:sx n="112" d="100"/>
          <a:sy n="112" d="100"/>
        </p:scale>
        <p:origin x="352" y="192"/>
      </p:cViewPr>
      <p:guideLst/>
    </p:cSldViewPr>
  </p:slideViewPr>
  <p:outlineViewPr>
    <p:cViewPr>
      <p:scale>
        <a:sx n="33" d="100"/>
        <a:sy n="33" d="100"/>
      </p:scale>
      <p:origin x="0" y="-1248"/>
    </p:cViewPr>
  </p:outlineViewPr>
  <p:notesTextViewPr>
    <p:cViewPr>
      <p:scale>
        <a:sx n="1" d="1"/>
        <a:sy n="1" d="1"/>
      </p:scale>
      <p:origin x="0" y="0"/>
    </p:cViewPr>
  </p:notesTextViewPr>
  <p:notesViewPr>
    <p:cSldViewPr snapToGrid="0">
      <p:cViewPr varScale="1">
        <p:scale>
          <a:sx n="51" d="100"/>
          <a:sy n="51" d="100"/>
        </p:scale>
        <p:origin x="269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B2E753-B184-4793-A7DD-A42C1DA04916}" type="datetimeFigureOut">
              <a:rPr lang="en-GB" smtClean="0"/>
              <a:t>26/10/2021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31F9B4-DB28-4FB0-A11B-D25890C50272}" type="slidenum">
              <a:rPr lang="en-GB" smtClean="0"/>
              <a:t>‹#›</a:t>
            </a:fld>
            <a:endParaRPr lang="en-GB"/>
          </a:p>
        </p:txBody>
      </p:sp>
    </p:spTree>
    <p:extLst>
      <p:ext uri="{BB962C8B-B14F-4D97-AF65-F5344CB8AC3E}">
        <p14:creationId xmlns:p14="http://schemas.microsoft.com/office/powerpoint/2010/main" val="3019768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31F9B4-DB28-4FB0-A11B-D25890C50272}" type="slidenum">
              <a:rPr lang="en-GB" smtClean="0"/>
              <a:t>3</a:t>
            </a:fld>
            <a:endParaRPr lang="en-GB"/>
          </a:p>
        </p:txBody>
      </p:sp>
    </p:spTree>
    <p:extLst>
      <p:ext uri="{BB962C8B-B14F-4D97-AF65-F5344CB8AC3E}">
        <p14:creationId xmlns:p14="http://schemas.microsoft.com/office/powerpoint/2010/main" val="919819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BCFF4-E2BD-4D3F-A902-6F9240149E05}"/>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BEF10B26-D577-44F5-B80D-7772E63004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199C7D0-5A53-4176-A96E-73582745B3DC}"/>
              </a:ext>
            </a:extLst>
          </p:cNvPr>
          <p:cNvSpPr>
            <a:spLocks noGrp="1"/>
          </p:cNvSpPr>
          <p:nvPr>
            <p:ph type="dt" sz="half" idx="10"/>
          </p:nvPr>
        </p:nvSpPr>
        <p:spPr/>
        <p:txBody>
          <a:bodyPr/>
          <a:lstStyle/>
          <a:p>
            <a:fld id="{C5F182C7-59B9-44FD-9F03-F6FAB0074560}" type="datetimeFigureOut">
              <a:rPr lang="en-GB" smtClean="0"/>
              <a:t>26/10/2021</a:t>
            </a:fld>
            <a:endParaRPr lang="en-GB"/>
          </a:p>
        </p:txBody>
      </p:sp>
      <p:sp>
        <p:nvSpPr>
          <p:cNvPr id="5" name="Footer Placeholder 4">
            <a:extLst>
              <a:ext uri="{FF2B5EF4-FFF2-40B4-BE49-F238E27FC236}">
                <a16:creationId xmlns:a16="http://schemas.microsoft.com/office/drawing/2014/main" id="{92988679-F001-4499-815F-B151DCA825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774349-ACBF-4036-8245-BCC46F36413F}"/>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3063210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7C998-3EF5-45B9-A128-71AF1F093A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313D4A-DB7E-47A1-9325-35DEAA5C91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604FE2-B381-4426-93FA-34BCA44CDB2E}"/>
              </a:ext>
            </a:extLst>
          </p:cNvPr>
          <p:cNvSpPr>
            <a:spLocks noGrp="1"/>
          </p:cNvSpPr>
          <p:nvPr>
            <p:ph type="dt" sz="half" idx="10"/>
          </p:nvPr>
        </p:nvSpPr>
        <p:spPr/>
        <p:txBody>
          <a:bodyPr/>
          <a:lstStyle/>
          <a:p>
            <a:fld id="{C5F182C7-59B9-44FD-9F03-F6FAB0074560}" type="datetimeFigureOut">
              <a:rPr lang="en-GB" smtClean="0"/>
              <a:t>26/10/2021</a:t>
            </a:fld>
            <a:endParaRPr lang="en-GB"/>
          </a:p>
        </p:txBody>
      </p:sp>
      <p:sp>
        <p:nvSpPr>
          <p:cNvPr id="5" name="Footer Placeholder 4">
            <a:extLst>
              <a:ext uri="{FF2B5EF4-FFF2-40B4-BE49-F238E27FC236}">
                <a16:creationId xmlns:a16="http://schemas.microsoft.com/office/drawing/2014/main" id="{8D30D02F-550C-4B40-AB19-EDA14ADA26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B66E51-1F0A-4C7D-B5E1-1AE435F88AD7}"/>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291589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0D6170-A537-4D65-90AD-6C908E5B1D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23E3F1-2790-4271-9035-B83EBE04D5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4C8C3-10A6-4AB7-97EF-0001FCFCA577}"/>
              </a:ext>
            </a:extLst>
          </p:cNvPr>
          <p:cNvSpPr>
            <a:spLocks noGrp="1"/>
          </p:cNvSpPr>
          <p:nvPr>
            <p:ph type="dt" sz="half" idx="10"/>
          </p:nvPr>
        </p:nvSpPr>
        <p:spPr/>
        <p:txBody>
          <a:bodyPr/>
          <a:lstStyle/>
          <a:p>
            <a:fld id="{C5F182C7-59B9-44FD-9F03-F6FAB0074560}" type="datetimeFigureOut">
              <a:rPr lang="en-GB" smtClean="0"/>
              <a:t>26/10/2021</a:t>
            </a:fld>
            <a:endParaRPr lang="en-GB"/>
          </a:p>
        </p:txBody>
      </p:sp>
      <p:sp>
        <p:nvSpPr>
          <p:cNvPr id="5" name="Footer Placeholder 4">
            <a:extLst>
              <a:ext uri="{FF2B5EF4-FFF2-40B4-BE49-F238E27FC236}">
                <a16:creationId xmlns:a16="http://schemas.microsoft.com/office/drawing/2014/main" id="{7B4755A8-6CD4-4F14-AB54-863BDAC200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24C25A-D446-4F18-AC8E-E3A46D245410}"/>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1454032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option 1">
    <p:bg>
      <p:bgPr>
        <a:solidFill>
          <a:schemeClr val="bg1"/>
        </a:solidFill>
        <a:effectLst/>
      </p:bgPr>
    </p:bg>
    <p:spTree>
      <p:nvGrpSpPr>
        <p:cNvPr id="1" name=""/>
        <p:cNvGrpSpPr/>
        <p:nvPr/>
      </p:nvGrpSpPr>
      <p:grpSpPr>
        <a:xfrm>
          <a:off x="0" y="0"/>
          <a:ext cx="0" cy="0"/>
          <a:chOff x="0" y="0"/>
          <a:chExt cx="0" cy="0"/>
        </a:xfrm>
      </p:grpSpPr>
      <p:sp>
        <p:nvSpPr>
          <p:cNvPr id="9" name="Text Placeholder 3"/>
          <p:cNvSpPr>
            <a:spLocks noGrp="1"/>
          </p:cNvSpPr>
          <p:nvPr>
            <p:ph type="body" sz="quarter" idx="11" hasCustomPrompt="1"/>
          </p:nvPr>
        </p:nvSpPr>
        <p:spPr>
          <a:xfrm>
            <a:off x="360000" y="4680001"/>
            <a:ext cx="4716825" cy="581230"/>
          </a:xfrm>
          <a:prstGeom prst="rect">
            <a:avLst/>
          </a:prstGeom>
        </p:spPr>
        <p:txBody>
          <a:bodyPr wrap="square" lIns="0" tIns="0" rIns="0" bIns="0"/>
          <a:lstStyle>
            <a:lvl1pPr marL="0" indent="0">
              <a:buNone/>
              <a:defRPr sz="2800">
                <a:solidFill>
                  <a:srgbClr val="FF8200"/>
                </a:solidFill>
                <a:latin typeface="Arial" panose="020B0604020202020204" pitchFamily="34" charset="0"/>
                <a:cs typeface="Arial" panose="020B0604020202020204" pitchFamily="34" charset="0"/>
              </a:defRPr>
            </a:lvl1pPr>
            <a:lvl5pPr>
              <a:defRPr/>
            </a:lvl5pPr>
          </a:lstStyle>
          <a:p>
            <a:pPr lvl="0"/>
            <a:r>
              <a:rPr lang="en-US" dirty="0"/>
              <a:t>Subtitle</a:t>
            </a:r>
            <a:endParaRPr lang="en-GB" dirty="0"/>
          </a:p>
        </p:txBody>
      </p:sp>
      <p:sp>
        <p:nvSpPr>
          <p:cNvPr id="7" name="Text Placeholder 2"/>
          <p:cNvSpPr>
            <a:spLocks noGrp="1"/>
          </p:cNvSpPr>
          <p:nvPr>
            <p:ph type="body" sz="quarter" idx="10" hasCustomPrompt="1"/>
          </p:nvPr>
        </p:nvSpPr>
        <p:spPr>
          <a:xfrm>
            <a:off x="360000" y="3312000"/>
            <a:ext cx="4716825" cy="1299660"/>
          </a:xfrm>
          <a:prstGeom prst="rect">
            <a:avLst/>
          </a:prstGeom>
        </p:spPr>
        <p:txBody>
          <a:bodyPr wrap="square" lIns="0" tIns="0" rIns="0" bIns="0"/>
          <a:lstStyle>
            <a:lvl1pPr marL="0" indent="0">
              <a:buNone/>
              <a:defRPr lang="en-GB" sz="3900" kern="1200" dirty="0">
                <a:solidFill>
                  <a:schemeClr val="bg1"/>
                </a:solidFill>
                <a:latin typeface="Arial" panose="020B0604020202020204" pitchFamily="34" charset="0"/>
                <a:ea typeface="+mn-ea"/>
                <a:cs typeface="Arial" panose="020B0604020202020204" pitchFamily="34" charset="0"/>
              </a:defRPr>
            </a:lvl1pPr>
            <a:lvl5pPr>
              <a:defRPr/>
            </a:lvl5pPr>
          </a:lstStyle>
          <a:p>
            <a:r>
              <a:rPr lang="en-GB" sz="4000" dirty="0">
                <a:solidFill>
                  <a:schemeClr val="bg1"/>
                </a:solidFill>
                <a:latin typeface="Arial" panose="020B0604020202020204" pitchFamily="34" charset="0"/>
                <a:cs typeface="Arial" panose="020B0604020202020204" pitchFamily="34" charset="0"/>
              </a:rPr>
              <a:t>Title goes here</a:t>
            </a:r>
          </a:p>
        </p:txBody>
      </p:sp>
      <p:sp>
        <p:nvSpPr>
          <p:cNvPr id="25" name="Date Placeholder 1">
            <a:extLst>
              <a:ext uri="{FF2B5EF4-FFF2-40B4-BE49-F238E27FC236}">
                <a16:creationId xmlns:a16="http://schemas.microsoft.com/office/drawing/2014/main" id="{D75394B1-85C7-4AB7-ACF3-A38C240630BA}"/>
              </a:ext>
            </a:extLst>
          </p:cNvPr>
          <p:cNvSpPr>
            <a:spLocks noGrp="1"/>
          </p:cNvSpPr>
          <p:nvPr>
            <p:ph type="dt" sz="half" idx="2"/>
          </p:nvPr>
        </p:nvSpPr>
        <p:spPr>
          <a:xfrm>
            <a:off x="9202031" y="6560191"/>
            <a:ext cx="2743200" cy="203229"/>
          </a:xfrm>
          <a:prstGeom prst="rect">
            <a:avLst/>
          </a:prstGeom>
        </p:spPr>
        <p:txBody>
          <a:bodyPr vert="horz" lIns="0" tIns="0" rIns="0" bIns="0" rtlCol="0" anchor="b" anchorCtr="0"/>
          <a:lstStyle>
            <a:lvl1pPr algn="r">
              <a:defRPr sz="1200">
                <a:solidFill>
                  <a:schemeClr val="bg1"/>
                </a:solidFill>
              </a:defRPr>
            </a:lvl1pPr>
          </a:lstStyle>
          <a:p>
            <a:r>
              <a:rPr lang="en-GB" dirty="0"/>
              <a:t>Month YYYY</a:t>
            </a:r>
          </a:p>
        </p:txBody>
      </p:sp>
      <p:sp>
        <p:nvSpPr>
          <p:cNvPr id="8" name="Footer Placeholder 6">
            <a:extLst>
              <a:ext uri="{FF2B5EF4-FFF2-40B4-BE49-F238E27FC236}">
                <a16:creationId xmlns:a16="http://schemas.microsoft.com/office/drawing/2014/main" id="{88502135-5917-426A-B30C-E1B371D751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dirty="0"/>
          </a:p>
        </p:txBody>
      </p:sp>
    </p:spTree>
    <p:extLst>
      <p:ext uri="{BB962C8B-B14F-4D97-AF65-F5344CB8AC3E}">
        <p14:creationId xmlns:p14="http://schemas.microsoft.com/office/powerpoint/2010/main" val="1208542783"/>
      </p:ext>
    </p:extLst>
  </p:cSld>
  <p:clrMapOvr>
    <a:masterClrMapping/>
  </p:clrMapOvr>
  <p:extLst>
    <p:ext uri="{DCECCB84-F9BA-43D5-87BE-67443E8EF086}">
      <p15:sldGuideLst xmlns:p15="http://schemas.microsoft.com/office/powerpoint/2012/main">
        <p15:guide id="1" pos="46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42041-41B1-4110-8C38-B021FEDBA417}"/>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0DC65A3B-0DAD-4D10-A36C-ADEEB5C27D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ECFC21-F906-44EE-8661-2CD2E562CF2E}"/>
              </a:ext>
            </a:extLst>
          </p:cNvPr>
          <p:cNvSpPr>
            <a:spLocks noGrp="1"/>
          </p:cNvSpPr>
          <p:nvPr>
            <p:ph type="dt" sz="half" idx="10"/>
          </p:nvPr>
        </p:nvSpPr>
        <p:spPr/>
        <p:txBody>
          <a:bodyPr/>
          <a:lstStyle/>
          <a:p>
            <a:fld id="{C5F182C7-59B9-44FD-9F03-F6FAB0074560}" type="datetimeFigureOut">
              <a:rPr lang="en-GB" smtClean="0"/>
              <a:t>26/10/2021</a:t>
            </a:fld>
            <a:endParaRPr lang="en-GB"/>
          </a:p>
        </p:txBody>
      </p:sp>
      <p:sp>
        <p:nvSpPr>
          <p:cNvPr id="5" name="Footer Placeholder 4">
            <a:extLst>
              <a:ext uri="{FF2B5EF4-FFF2-40B4-BE49-F238E27FC236}">
                <a16:creationId xmlns:a16="http://schemas.microsoft.com/office/drawing/2014/main" id="{2FB9F7BB-173A-416E-924A-9A467EFCC8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191FF1-9793-45FB-A7AD-6A79EDEE8256}"/>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120900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1369-E35B-4D92-BE93-8A9539768A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064F8EA-DDCF-4976-A5A1-676D539557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BC106D6-0739-4AE1-BD32-217D1C0FA36E}"/>
              </a:ext>
            </a:extLst>
          </p:cNvPr>
          <p:cNvSpPr>
            <a:spLocks noGrp="1"/>
          </p:cNvSpPr>
          <p:nvPr>
            <p:ph type="dt" sz="half" idx="10"/>
          </p:nvPr>
        </p:nvSpPr>
        <p:spPr/>
        <p:txBody>
          <a:bodyPr/>
          <a:lstStyle/>
          <a:p>
            <a:fld id="{C5F182C7-59B9-44FD-9F03-F6FAB0074560}" type="datetimeFigureOut">
              <a:rPr lang="en-GB" smtClean="0"/>
              <a:t>26/10/2021</a:t>
            </a:fld>
            <a:endParaRPr lang="en-GB"/>
          </a:p>
        </p:txBody>
      </p:sp>
      <p:sp>
        <p:nvSpPr>
          <p:cNvPr id="5" name="Footer Placeholder 4">
            <a:extLst>
              <a:ext uri="{FF2B5EF4-FFF2-40B4-BE49-F238E27FC236}">
                <a16:creationId xmlns:a16="http://schemas.microsoft.com/office/drawing/2014/main" id="{5286067E-7B1E-4690-8E62-40860528C7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EEFF3A-5DB0-47F1-884A-D71F85B1050C}"/>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7596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8CFE8-8256-40C9-B24B-E3FD5ED148B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090889-0297-4D3D-8972-E75FDB5DA1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9BFE80-D73B-4488-959E-671168DBCD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3AA8687-CE5A-4E17-B192-468EDE34AB17}"/>
              </a:ext>
            </a:extLst>
          </p:cNvPr>
          <p:cNvSpPr>
            <a:spLocks noGrp="1"/>
          </p:cNvSpPr>
          <p:nvPr>
            <p:ph type="dt" sz="half" idx="10"/>
          </p:nvPr>
        </p:nvSpPr>
        <p:spPr/>
        <p:txBody>
          <a:bodyPr/>
          <a:lstStyle/>
          <a:p>
            <a:fld id="{C5F182C7-59B9-44FD-9F03-F6FAB0074560}" type="datetimeFigureOut">
              <a:rPr lang="en-GB" smtClean="0"/>
              <a:t>26/10/2021</a:t>
            </a:fld>
            <a:endParaRPr lang="en-GB"/>
          </a:p>
        </p:txBody>
      </p:sp>
      <p:sp>
        <p:nvSpPr>
          <p:cNvPr id="6" name="Footer Placeholder 5">
            <a:extLst>
              <a:ext uri="{FF2B5EF4-FFF2-40B4-BE49-F238E27FC236}">
                <a16:creationId xmlns:a16="http://schemas.microsoft.com/office/drawing/2014/main" id="{BF562276-6B9B-42C7-BA65-A2EA0B7C5B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965630-D349-471D-B421-E294B25597D4}"/>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241850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FB227-EF8D-48B6-A498-5B8B4C4C1D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1A3BED-CB02-4A92-98AB-1C7D371589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5AB59D-0285-4B10-9292-F349EBAB85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2FC5558-65C4-45B9-8746-5EE010C6FD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2C8A37-52A5-426D-ABC7-8F2FA5E8F6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9B0B9C-295D-4087-94CC-7C1845CEA598}"/>
              </a:ext>
            </a:extLst>
          </p:cNvPr>
          <p:cNvSpPr>
            <a:spLocks noGrp="1"/>
          </p:cNvSpPr>
          <p:nvPr>
            <p:ph type="dt" sz="half" idx="10"/>
          </p:nvPr>
        </p:nvSpPr>
        <p:spPr/>
        <p:txBody>
          <a:bodyPr/>
          <a:lstStyle/>
          <a:p>
            <a:fld id="{C5F182C7-59B9-44FD-9F03-F6FAB0074560}" type="datetimeFigureOut">
              <a:rPr lang="en-GB" smtClean="0"/>
              <a:t>26/10/2021</a:t>
            </a:fld>
            <a:endParaRPr lang="en-GB"/>
          </a:p>
        </p:txBody>
      </p:sp>
      <p:sp>
        <p:nvSpPr>
          <p:cNvPr id="8" name="Footer Placeholder 7">
            <a:extLst>
              <a:ext uri="{FF2B5EF4-FFF2-40B4-BE49-F238E27FC236}">
                <a16:creationId xmlns:a16="http://schemas.microsoft.com/office/drawing/2014/main" id="{95ED5790-DA76-44EF-9121-308380A8237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B89A60-ADAD-4DB9-8F99-83D61D2A6B37}"/>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45032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098C0-3947-44FD-BB2E-3A3C8B7A093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51F9A01-1056-459A-908A-07BE6C262B19}"/>
              </a:ext>
            </a:extLst>
          </p:cNvPr>
          <p:cNvSpPr>
            <a:spLocks noGrp="1"/>
          </p:cNvSpPr>
          <p:nvPr>
            <p:ph type="dt" sz="half" idx="10"/>
          </p:nvPr>
        </p:nvSpPr>
        <p:spPr/>
        <p:txBody>
          <a:bodyPr/>
          <a:lstStyle/>
          <a:p>
            <a:fld id="{C5F182C7-59B9-44FD-9F03-F6FAB0074560}" type="datetimeFigureOut">
              <a:rPr lang="en-GB" smtClean="0"/>
              <a:t>26/10/2021</a:t>
            </a:fld>
            <a:endParaRPr lang="en-GB"/>
          </a:p>
        </p:txBody>
      </p:sp>
      <p:sp>
        <p:nvSpPr>
          <p:cNvPr id="4" name="Footer Placeholder 3">
            <a:extLst>
              <a:ext uri="{FF2B5EF4-FFF2-40B4-BE49-F238E27FC236}">
                <a16:creationId xmlns:a16="http://schemas.microsoft.com/office/drawing/2014/main" id="{33150304-1F6B-4C33-9B20-46A4A9876F0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2F77586-4202-4FA5-BA46-3A50B01243FC}"/>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4120315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E90E4-5A03-4A2D-9F74-DC92338B4D06}"/>
              </a:ext>
            </a:extLst>
          </p:cNvPr>
          <p:cNvSpPr>
            <a:spLocks noGrp="1"/>
          </p:cNvSpPr>
          <p:nvPr>
            <p:ph type="dt" sz="half" idx="10"/>
          </p:nvPr>
        </p:nvSpPr>
        <p:spPr/>
        <p:txBody>
          <a:bodyPr/>
          <a:lstStyle/>
          <a:p>
            <a:fld id="{C5F182C7-59B9-44FD-9F03-F6FAB0074560}" type="datetimeFigureOut">
              <a:rPr lang="en-GB" smtClean="0"/>
              <a:t>26/10/2021</a:t>
            </a:fld>
            <a:endParaRPr lang="en-GB"/>
          </a:p>
        </p:txBody>
      </p:sp>
      <p:sp>
        <p:nvSpPr>
          <p:cNvPr id="3" name="Footer Placeholder 2">
            <a:extLst>
              <a:ext uri="{FF2B5EF4-FFF2-40B4-BE49-F238E27FC236}">
                <a16:creationId xmlns:a16="http://schemas.microsoft.com/office/drawing/2014/main" id="{463F2714-7438-4342-965D-928E2E90612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5FDC152-6629-4426-8A66-4D386C278105}"/>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236752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D0C46-5A65-496D-B9FC-6AC57CABB5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3036B10-549C-403C-A5CE-678625E30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380AD3-F271-4915-B6F1-BEA14D603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6602AE-D652-4011-A3DE-0A7B2C09BDF6}"/>
              </a:ext>
            </a:extLst>
          </p:cNvPr>
          <p:cNvSpPr>
            <a:spLocks noGrp="1"/>
          </p:cNvSpPr>
          <p:nvPr>
            <p:ph type="dt" sz="half" idx="10"/>
          </p:nvPr>
        </p:nvSpPr>
        <p:spPr/>
        <p:txBody>
          <a:bodyPr/>
          <a:lstStyle/>
          <a:p>
            <a:fld id="{C5F182C7-59B9-44FD-9F03-F6FAB0074560}" type="datetimeFigureOut">
              <a:rPr lang="en-GB" smtClean="0"/>
              <a:t>26/10/2021</a:t>
            </a:fld>
            <a:endParaRPr lang="en-GB"/>
          </a:p>
        </p:txBody>
      </p:sp>
      <p:sp>
        <p:nvSpPr>
          <p:cNvPr id="6" name="Footer Placeholder 5">
            <a:extLst>
              <a:ext uri="{FF2B5EF4-FFF2-40B4-BE49-F238E27FC236}">
                <a16:creationId xmlns:a16="http://schemas.microsoft.com/office/drawing/2014/main" id="{882A5491-EC50-4072-AFB1-06E6007FF8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E49999-2FD3-46C0-98A9-475568571156}"/>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56412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AFE5F-84CC-4605-83E9-C66467B937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056917-CEB5-4215-965B-DA76264FCE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1DCF1A-E466-4ED3-A3B7-6A7A962D1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2CC23F-98C4-40D4-88DD-26AE7750B329}"/>
              </a:ext>
            </a:extLst>
          </p:cNvPr>
          <p:cNvSpPr>
            <a:spLocks noGrp="1"/>
          </p:cNvSpPr>
          <p:nvPr>
            <p:ph type="dt" sz="half" idx="10"/>
          </p:nvPr>
        </p:nvSpPr>
        <p:spPr/>
        <p:txBody>
          <a:bodyPr/>
          <a:lstStyle/>
          <a:p>
            <a:fld id="{C5F182C7-59B9-44FD-9F03-F6FAB0074560}" type="datetimeFigureOut">
              <a:rPr lang="en-GB" smtClean="0"/>
              <a:t>26/10/2021</a:t>
            </a:fld>
            <a:endParaRPr lang="en-GB"/>
          </a:p>
        </p:txBody>
      </p:sp>
      <p:sp>
        <p:nvSpPr>
          <p:cNvPr id="6" name="Footer Placeholder 5">
            <a:extLst>
              <a:ext uri="{FF2B5EF4-FFF2-40B4-BE49-F238E27FC236}">
                <a16:creationId xmlns:a16="http://schemas.microsoft.com/office/drawing/2014/main" id="{BF4FAFC5-B864-49A4-929F-07FE91AEFA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C9AC9B-EE30-4854-AC78-2DD3120C0795}"/>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80913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DF842D-0C16-437F-AFEF-07A82F562DE6}"/>
              </a:ext>
            </a:extLst>
          </p:cNvPr>
          <p:cNvSpPr>
            <a:spLocks noGrp="1"/>
          </p:cNvSpPr>
          <p:nvPr>
            <p:ph type="title"/>
          </p:nvPr>
        </p:nvSpPr>
        <p:spPr>
          <a:xfrm>
            <a:off x="2065866" y="181325"/>
            <a:ext cx="8071555" cy="73307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5E4D7D5-1B75-48F5-977E-B00887A8EF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D15EEE31-F5B3-456E-8712-8C5990E746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182C7-59B9-44FD-9F03-F6FAB0074560}" type="datetimeFigureOut">
              <a:rPr lang="en-GB" smtClean="0"/>
              <a:t>26/10/2021</a:t>
            </a:fld>
            <a:endParaRPr lang="en-GB"/>
          </a:p>
        </p:txBody>
      </p:sp>
      <p:sp>
        <p:nvSpPr>
          <p:cNvPr id="5" name="Footer Placeholder 4">
            <a:extLst>
              <a:ext uri="{FF2B5EF4-FFF2-40B4-BE49-F238E27FC236}">
                <a16:creationId xmlns:a16="http://schemas.microsoft.com/office/drawing/2014/main" id="{6F2AF3E0-56A1-4EBA-9CE7-CD4B7A4576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30F51CD-91FE-48A8-9EB8-2D1A782C7C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68F0E-A9D9-4BAA-9067-BAD03A6C6A6C}" type="slidenum">
              <a:rPr lang="en-GB" smtClean="0"/>
              <a:t>‹#›</a:t>
            </a:fld>
            <a:endParaRPr lang="en-GB"/>
          </a:p>
        </p:txBody>
      </p:sp>
      <p:pic>
        <p:nvPicPr>
          <p:cNvPr id="7" name="Picture 6">
            <a:extLst>
              <a:ext uri="{FF2B5EF4-FFF2-40B4-BE49-F238E27FC236}">
                <a16:creationId xmlns:a16="http://schemas.microsoft.com/office/drawing/2014/main" id="{7658A22C-E8E3-2A43-9DFE-53B39D01AF03}"/>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60000" y="432000"/>
            <a:ext cx="1546678" cy="365126"/>
          </a:xfrm>
          <a:prstGeom prst="rect">
            <a:avLst/>
          </a:prstGeom>
        </p:spPr>
      </p:pic>
      <p:pic>
        <p:nvPicPr>
          <p:cNvPr id="8" name="Picture 7" descr="page2image18139376">
            <a:extLst>
              <a:ext uri="{FF2B5EF4-FFF2-40B4-BE49-F238E27FC236}">
                <a16:creationId xmlns:a16="http://schemas.microsoft.com/office/drawing/2014/main" id="{19B6815A-BAEC-824F-819B-6311C5E4E36A}"/>
              </a:ext>
            </a:extLst>
          </p:cNvPr>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397068" y="370297"/>
            <a:ext cx="1355534" cy="544103"/>
          </a:xfrm>
          <a:prstGeom prst="rect">
            <a:avLst/>
          </a:prstGeom>
          <a:noFill/>
          <a:ln>
            <a:noFill/>
          </a:ln>
        </p:spPr>
      </p:pic>
    </p:spTree>
    <p:extLst>
      <p:ext uri="{BB962C8B-B14F-4D97-AF65-F5344CB8AC3E}">
        <p14:creationId xmlns:p14="http://schemas.microsoft.com/office/powerpoint/2010/main" val="89596725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Lst>
  <p:txStyles>
    <p:titleStyle>
      <a:lvl1pPr algn="l" defTabSz="914400" rtl="0" eaLnBrk="1" latinLnBrk="0" hangingPunct="1">
        <a:lnSpc>
          <a:spcPct val="90000"/>
        </a:lnSpc>
        <a:spcBef>
          <a:spcPct val="0"/>
        </a:spcBef>
        <a:buNone/>
        <a:defRPr sz="4400" kern="1200">
          <a:solidFill>
            <a:srgbClr val="7030A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7030A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030A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030A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030A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030A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DefSp%20SC%20SWG%20Adm%20Maturity%20Tasker%2026%20Oct%2021.pptx" TargetMode="External"/><Relationship Id="rId3" Type="http://schemas.openxmlformats.org/officeDocument/2006/relationships/hyperlink" Target="20211025-AM%20presentation%20Def%20SC%20SWG-O.pptx" TargetMode="External"/><Relationship Id="rId7" Type="http://schemas.openxmlformats.org/officeDocument/2006/relationships/hyperlink" Target="AdM%20Autumn%20SWG%20Despatch%20presentation%20V1.0%20.ppt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LAS%20Ltd_20211026_DASA%20Project.pptx" TargetMode="External"/><Relationship Id="rId5" Type="http://schemas.openxmlformats.org/officeDocument/2006/relationships/hyperlink" Target="1%20DefSp%20SC%20SWG%20AME%20Opportunity%20%20with%20Nano%20Dimensions%20%2026%20Oct%2021.pptx" TargetMode="External"/><Relationship Id="rId4" Type="http://schemas.openxmlformats.org/officeDocument/2006/relationships/hyperlink" Target="211025%20WP3e%20Presentation.pptx" TargetMode="External"/><Relationship Id="rId9" Type="http://schemas.openxmlformats.org/officeDocument/2006/relationships/hyperlink" Target="20211021_SCSWG%20Oct%2021%20AdM_Slides_Ind.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Diagram&#10;&#10;Description automatically generated">
            <a:extLst>
              <a:ext uri="{FF2B5EF4-FFF2-40B4-BE49-F238E27FC236}">
                <a16:creationId xmlns:a16="http://schemas.microsoft.com/office/drawing/2014/main" id="{701789BD-0C05-D941-86AF-821128D76706}"/>
              </a:ext>
            </a:extLst>
          </p:cNvPr>
          <p:cNvPicPr/>
          <p:nvPr/>
        </p:nvPicPr>
        <p:blipFill>
          <a:blip r:embed="rId2" cstate="print">
            <a:alphaModFix amt="16000"/>
            <a:extLst>
              <a:ext uri="{28A0092B-C50C-407E-A947-70E740481C1C}">
                <a14:useLocalDpi xmlns:a14="http://schemas.microsoft.com/office/drawing/2010/main" val="0"/>
              </a:ext>
            </a:extLst>
          </a:blip>
          <a:stretch>
            <a:fillRect/>
          </a:stretch>
        </p:blipFill>
        <p:spPr>
          <a:xfrm>
            <a:off x="154746" y="1097299"/>
            <a:ext cx="11816860" cy="5064341"/>
          </a:xfrm>
          <a:prstGeom prst="rect">
            <a:avLst/>
          </a:prstGeom>
        </p:spPr>
      </p:pic>
      <p:pic>
        <p:nvPicPr>
          <p:cNvPr id="5" name="Graphic 4">
            <a:extLst>
              <a:ext uri="{FF2B5EF4-FFF2-40B4-BE49-F238E27FC236}">
                <a16:creationId xmlns:a16="http://schemas.microsoft.com/office/drawing/2014/main" id="{D912DF79-CCAA-A640-9B5F-9AD8567169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 y="2718992"/>
            <a:ext cx="5163223" cy="2333011"/>
          </a:xfrm>
          <a:prstGeom prst="rect">
            <a:avLst/>
          </a:prstGeom>
        </p:spPr>
      </p:pic>
      <p:sp>
        <p:nvSpPr>
          <p:cNvPr id="4" name="Text Placeholder 3">
            <a:extLst>
              <a:ext uri="{FF2B5EF4-FFF2-40B4-BE49-F238E27FC236}">
                <a16:creationId xmlns:a16="http://schemas.microsoft.com/office/drawing/2014/main" id="{FF0FF107-E3D3-1D42-93E6-EAC7CE0E9B66}"/>
              </a:ext>
            </a:extLst>
          </p:cNvPr>
          <p:cNvSpPr>
            <a:spLocks noGrp="1"/>
          </p:cNvSpPr>
          <p:nvPr>
            <p:ph type="body" sz="quarter" idx="10"/>
          </p:nvPr>
        </p:nvSpPr>
        <p:spPr>
          <a:xfrm>
            <a:off x="360000" y="2946238"/>
            <a:ext cx="4716825" cy="1299660"/>
          </a:xfrm>
        </p:spPr>
        <p:txBody>
          <a:bodyPr>
            <a:normAutofit/>
          </a:bodyPr>
          <a:lstStyle/>
          <a:p>
            <a:r>
              <a:rPr lang="en-GB" dirty="0">
                <a:latin typeface="Arial"/>
                <a:cs typeface="Arial"/>
              </a:rPr>
              <a:t>Def </a:t>
            </a:r>
            <a:r>
              <a:rPr lang="en-GB" dirty="0" err="1">
                <a:latin typeface="Arial"/>
                <a:cs typeface="Arial"/>
              </a:rPr>
              <a:t>Sp</a:t>
            </a:r>
            <a:r>
              <a:rPr lang="en-GB" dirty="0">
                <a:latin typeface="Arial"/>
                <a:cs typeface="Arial"/>
              </a:rPr>
              <a:t> Supply Chain Sub- Working Group</a:t>
            </a:r>
            <a:endParaRPr lang="en-GB" dirty="0"/>
          </a:p>
        </p:txBody>
      </p:sp>
      <p:sp>
        <p:nvSpPr>
          <p:cNvPr id="3" name="Text Placeholder 2">
            <a:extLst>
              <a:ext uri="{FF2B5EF4-FFF2-40B4-BE49-F238E27FC236}">
                <a16:creationId xmlns:a16="http://schemas.microsoft.com/office/drawing/2014/main" id="{6749827A-DE11-844A-9433-34025EC2AED4}"/>
              </a:ext>
            </a:extLst>
          </p:cNvPr>
          <p:cNvSpPr>
            <a:spLocks noGrp="1"/>
          </p:cNvSpPr>
          <p:nvPr>
            <p:ph type="body" sz="quarter" idx="11"/>
          </p:nvPr>
        </p:nvSpPr>
        <p:spPr>
          <a:xfrm>
            <a:off x="360000" y="4470773"/>
            <a:ext cx="4716825" cy="581230"/>
          </a:xfrm>
        </p:spPr>
        <p:txBody>
          <a:bodyPr>
            <a:normAutofit/>
          </a:bodyPr>
          <a:lstStyle/>
          <a:p>
            <a:r>
              <a:rPr lang="en-GB" dirty="0">
                <a:solidFill>
                  <a:schemeClr val="accent6"/>
                </a:solidFill>
              </a:rPr>
              <a:t>0930-1630hrs 15 April 21</a:t>
            </a:r>
          </a:p>
        </p:txBody>
      </p:sp>
      <p:cxnSp>
        <p:nvCxnSpPr>
          <p:cNvPr id="10" name="Straight Connector 9">
            <a:extLst>
              <a:ext uri="{FF2B5EF4-FFF2-40B4-BE49-F238E27FC236}">
                <a16:creationId xmlns:a16="http://schemas.microsoft.com/office/drawing/2014/main" id="{839901F4-ACC4-BE48-98A3-6393F2B0EF9C}"/>
              </a:ext>
            </a:extLst>
          </p:cNvPr>
          <p:cNvCxnSpPr/>
          <p:nvPr/>
        </p:nvCxnSpPr>
        <p:spPr>
          <a:xfrm>
            <a:off x="-2" y="6426000"/>
            <a:ext cx="12192002" cy="0"/>
          </a:xfrm>
          <a:prstGeom prst="line">
            <a:avLst/>
          </a:prstGeom>
          <a:ln w="139700">
            <a:solidFill>
              <a:srgbClr val="FF82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F1336E9-624D-428B-8CC3-9845E627BDD9}"/>
              </a:ext>
            </a:extLst>
          </p:cNvPr>
          <p:cNvCxnSpPr/>
          <p:nvPr/>
        </p:nvCxnSpPr>
        <p:spPr>
          <a:xfrm>
            <a:off x="-2" y="6426000"/>
            <a:ext cx="12192002" cy="0"/>
          </a:xfrm>
          <a:prstGeom prst="line">
            <a:avLst/>
          </a:prstGeom>
          <a:ln w="139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102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94E44C-734F-4A4F-8A2F-D75DC7FD8819}"/>
              </a:ext>
            </a:extLst>
          </p:cNvPr>
          <p:cNvSpPr>
            <a:spLocks noGrp="1"/>
          </p:cNvSpPr>
          <p:nvPr>
            <p:ph type="title"/>
          </p:nvPr>
        </p:nvSpPr>
        <p:spPr>
          <a:xfrm>
            <a:off x="2065866" y="181324"/>
            <a:ext cx="7950969" cy="927039"/>
          </a:xfrm>
        </p:spPr>
        <p:txBody>
          <a:bodyPr>
            <a:noAutofit/>
          </a:bodyPr>
          <a:lstStyle/>
          <a:p>
            <a:pPr algn="ctr"/>
            <a:r>
              <a:rPr lang="en-GB" sz="2800" dirty="0"/>
              <a:t>Defence Support - Supply Chain</a:t>
            </a:r>
            <a:br>
              <a:rPr lang="en-GB" sz="2800" dirty="0"/>
            </a:br>
            <a:r>
              <a:rPr lang="en-GB" sz="2800" dirty="0"/>
              <a:t> - A DSFDB Sub-Working Group</a:t>
            </a:r>
            <a:endParaRPr lang="en-US" sz="2800" dirty="0"/>
          </a:p>
        </p:txBody>
      </p:sp>
      <p:sp>
        <p:nvSpPr>
          <p:cNvPr id="5" name="Content Placeholder 4">
            <a:extLst>
              <a:ext uri="{FF2B5EF4-FFF2-40B4-BE49-F238E27FC236}">
                <a16:creationId xmlns:a16="http://schemas.microsoft.com/office/drawing/2014/main" id="{07EE8EAA-4AEF-3D43-9699-F96BC50E0E1F}"/>
              </a:ext>
            </a:extLst>
          </p:cNvPr>
          <p:cNvSpPr>
            <a:spLocks noGrp="1"/>
          </p:cNvSpPr>
          <p:nvPr>
            <p:ph idx="1"/>
          </p:nvPr>
        </p:nvSpPr>
        <p:spPr>
          <a:xfrm>
            <a:off x="277091" y="1219200"/>
            <a:ext cx="11637818" cy="5320145"/>
          </a:xfrm>
        </p:spPr>
        <p:txBody>
          <a:bodyPr>
            <a:normAutofit fontScale="70000" lnSpcReduction="20000"/>
          </a:bodyPr>
          <a:lstStyle/>
          <a:p>
            <a:pPr marL="0" indent="0" algn="just">
              <a:buNone/>
            </a:pPr>
            <a:r>
              <a:rPr lang="en-GB" dirty="0">
                <a:solidFill>
                  <a:schemeClr val="bg1">
                    <a:lumMod val="50000"/>
                  </a:schemeClr>
                </a:solidFill>
                <a:latin typeface="Helvetica" pitchFamily="2" charset="0"/>
              </a:rPr>
              <a:t>The Defence Support Network (DSN) doesn't 'make', it 'buys' globally, stockpiles and then projects from the UK. With Defence operating in 5 key regions and over 30 countries this network is fragile, inefficient and difficult to protect &amp; assure.</a:t>
            </a:r>
          </a:p>
          <a:p>
            <a:pPr marL="0" indent="0" algn="just">
              <a:buNone/>
            </a:pPr>
            <a:r>
              <a:rPr lang="en-GB" dirty="0">
                <a:solidFill>
                  <a:schemeClr val="bg1">
                    <a:lumMod val="50000"/>
                  </a:schemeClr>
                </a:solidFill>
                <a:latin typeface="Helvetica" pitchFamily="2" charset="0"/>
              </a:rPr>
              <a:t>Disruptive Innovation and Transformation </a:t>
            </a:r>
            <a:r>
              <a:rPr lang="en-GB" b="1" dirty="0">
                <a:solidFill>
                  <a:schemeClr val="bg1">
                    <a:lumMod val="50000"/>
                  </a:schemeClr>
                </a:solidFill>
                <a:latin typeface="Helvetica" pitchFamily="2" charset="0"/>
              </a:rPr>
              <a:t>OF</a:t>
            </a:r>
            <a:r>
              <a:rPr lang="en-GB" dirty="0">
                <a:solidFill>
                  <a:schemeClr val="bg1">
                    <a:lumMod val="50000"/>
                  </a:schemeClr>
                </a:solidFill>
                <a:latin typeface="Helvetica" pitchFamily="2" charset="0"/>
              </a:rPr>
              <a:t> the Defence Support Network (DSN) is required in order to realise Support Advantage.</a:t>
            </a:r>
          </a:p>
          <a:p>
            <a:pPr marL="0" indent="0" algn="just">
              <a:buNone/>
            </a:pPr>
            <a:r>
              <a:rPr lang="en-GB" dirty="0">
                <a:solidFill>
                  <a:schemeClr val="bg1">
                    <a:lumMod val="50000"/>
                  </a:schemeClr>
                </a:solidFill>
                <a:latin typeface="Helvetica" pitchFamily="2" charset="0"/>
              </a:rPr>
              <a:t>Advances in robotics, automation, industry 4.0 and other advanced manufacturing technologies is enabling many supply chains to reshoring reducing lead time, removing complexity and building in resilience at lower cost.</a:t>
            </a:r>
          </a:p>
          <a:p>
            <a:pPr marL="0" indent="0" algn="just">
              <a:buNone/>
            </a:pPr>
            <a:r>
              <a:rPr lang="en-GB" dirty="0">
                <a:solidFill>
                  <a:schemeClr val="bg1">
                    <a:lumMod val="50000"/>
                  </a:schemeClr>
                </a:solidFill>
                <a:latin typeface="Helvetica" pitchFamily="2" charset="0"/>
              </a:rPr>
              <a:t>Previously called the </a:t>
            </a:r>
            <a:r>
              <a:rPr lang="en-GB" dirty="0" err="1">
                <a:solidFill>
                  <a:schemeClr val="bg1">
                    <a:lumMod val="50000"/>
                  </a:schemeClr>
                </a:solidFill>
                <a:latin typeface="Helvetica" pitchFamily="2" charset="0"/>
              </a:rPr>
              <a:t>AdM</a:t>
            </a:r>
            <a:r>
              <a:rPr lang="en-GB" dirty="0">
                <a:solidFill>
                  <a:schemeClr val="bg1">
                    <a:lumMod val="50000"/>
                  </a:schemeClr>
                </a:solidFill>
                <a:latin typeface="Helvetica" pitchFamily="2" charset="0"/>
              </a:rPr>
              <a:t> SWG this group considers the latest business model innovations, developments and advances in 'Make to Order' and 'production at or close to point of consumption' in order to assess the potential impact (challenges, risks and opportunities) afforded to Defence.</a:t>
            </a:r>
          </a:p>
          <a:p>
            <a:pPr marL="0" indent="0" algn="just">
              <a:buNone/>
            </a:pPr>
            <a:r>
              <a:rPr lang="en-GB" b="1" dirty="0">
                <a:solidFill>
                  <a:schemeClr val="bg1">
                    <a:lumMod val="50000"/>
                  </a:schemeClr>
                </a:solidFill>
                <a:latin typeface="Helvetica" pitchFamily="2" charset="0"/>
              </a:rPr>
              <a:t>Sharing experience of practice, process and technology the insight that this SWG creates will identify use cases, Innovation Research &amp; Experimentation and potential funding streams building a roadmap of activities (Defence and Non-Defence) building the evidence base to underpin Defence Support Concept, Capability and Transformation development.</a:t>
            </a:r>
          </a:p>
          <a:p>
            <a:pPr marL="0" indent="0" algn="just">
              <a:buNone/>
            </a:pPr>
            <a:r>
              <a:rPr lang="en-GB" dirty="0">
                <a:solidFill>
                  <a:schemeClr val="bg1">
                    <a:lumMod val="50000"/>
                  </a:schemeClr>
                </a:solidFill>
                <a:latin typeface="Helvetica" pitchFamily="2" charset="0"/>
              </a:rPr>
              <a:t>This SWG is co-chaired by MOD and Industry operating under the D&amp;G of the Defence Support Force Development Board. See </a:t>
            </a:r>
            <a:r>
              <a:rPr lang="en-GB" dirty="0" err="1">
                <a:solidFill>
                  <a:schemeClr val="bg1">
                    <a:lumMod val="50000"/>
                  </a:schemeClr>
                </a:solidFill>
                <a:latin typeface="Helvetica" pitchFamily="2" charset="0"/>
              </a:rPr>
              <a:t>ToRs</a:t>
            </a:r>
            <a:r>
              <a:rPr lang="en-GB" dirty="0">
                <a:solidFill>
                  <a:schemeClr val="bg1">
                    <a:lumMod val="50000"/>
                  </a:schemeClr>
                </a:solidFill>
                <a:latin typeface="Helvetica" pitchFamily="2" charset="0"/>
              </a:rPr>
              <a:t> for more detail.</a:t>
            </a:r>
          </a:p>
          <a:p>
            <a:endParaRPr lang="en-GB" dirty="0"/>
          </a:p>
          <a:p>
            <a:r>
              <a:rPr lang="en-GB" dirty="0"/>
              <a:t>https://</a:t>
            </a:r>
            <a:r>
              <a:rPr lang="en-GB" dirty="0" err="1"/>
              <a:t>secure.teamdefence.info</a:t>
            </a:r>
            <a:r>
              <a:rPr lang="en-GB" dirty="0"/>
              <a:t>/</a:t>
            </a:r>
            <a:r>
              <a:rPr lang="en-GB" dirty="0" err="1"/>
              <a:t>community.php?community</a:t>
            </a:r>
            <a:r>
              <a:rPr lang="en-GB" dirty="0"/>
              <a:t>=1000122</a:t>
            </a:r>
          </a:p>
          <a:p>
            <a:endParaRPr lang="en-US" dirty="0"/>
          </a:p>
        </p:txBody>
      </p:sp>
    </p:spTree>
    <p:extLst>
      <p:ext uri="{BB962C8B-B14F-4D97-AF65-F5344CB8AC3E}">
        <p14:creationId xmlns:p14="http://schemas.microsoft.com/office/powerpoint/2010/main" val="2483848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41D6DB52-DE9B-8C4C-9D87-B525AC3826D0}"/>
              </a:ext>
            </a:extLst>
          </p:cNvPr>
          <p:cNvSpPr txBox="1">
            <a:spLocks/>
          </p:cNvSpPr>
          <p:nvPr/>
        </p:nvSpPr>
        <p:spPr>
          <a:xfrm>
            <a:off x="1953064" y="322601"/>
            <a:ext cx="8285872" cy="6477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r>
              <a:rPr lang="en-US" sz="3200" dirty="0" err="1">
                <a:solidFill>
                  <a:srgbClr val="7030A0"/>
                </a:solidFill>
              </a:rPr>
              <a:t>DefSp</a:t>
            </a:r>
            <a:r>
              <a:rPr lang="en-US" sz="3200" dirty="0">
                <a:solidFill>
                  <a:srgbClr val="7030A0"/>
                </a:solidFill>
              </a:rPr>
              <a:t> Supply Chain SWG</a:t>
            </a:r>
          </a:p>
        </p:txBody>
      </p:sp>
      <p:graphicFrame>
        <p:nvGraphicFramePr>
          <p:cNvPr id="2" name="Table 1">
            <a:extLst>
              <a:ext uri="{FF2B5EF4-FFF2-40B4-BE49-F238E27FC236}">
                <a16:creationId xmlns:a16="http://schemas.microsoft.com/office/drawing/2014/main" id="{FAFF4E83-31E4-5F42-AFA6-A0F1BD46E855}"/>
              </a:ext>
            </a:extLst>
          </p:cNvPr>
          <p:cNvGraphicFramePr>
            <a:graphicFrameLocks noGrp="1"/>
          </p:cNvGraphicFramePr>
          <p:nvPr>
            <p:extLst>
              <p:ext uri="{D42A27DB-BD31-4B8C-83A1-F6EECF244321}">
                <p14:modId xmlns:p14="http://schemas.microsoft.com/office/powerpoint/2010/main" val="1740330087"/>
              </p:ext>
            </p:extLst>
          </p:nvPr>
        </p:nvGraphicFramePr>
        <p:xfrm>
          <a:off x="393406" y="1139483"/>
          <a:ext cx="11324981" cy="5375046"/>
        </p:xfrm>
        <a:graphic>
          <a:graphicData uri="http://schemas.openxmlformats.org/drawingml/2006/table">
            <a:tbl>
              <a:tblPr firstRow="1" firstCol="1" bandRow="1">
                <a:tableStyleId>{5C22544A-7EE6-4342-B048-85BDC9FD1C3A}</a:tableStyleId>
              </a:tblPr>
              <a:tblGrid>
                <a:gridCol w="1186199">
                  <a:extLst>
                    <a:ext uri="{9D8B030D-6E8A-4147-A177-3AD203B41FA5}">
                      <a16:colId xmlns:a16="http://schemas.microsoft.com/office/drawing/2014/main" val="3875305199"/>
                    </a:ext>
                  </a:extLst>
                </a:gridCol>
                <a:gridCol w="4689271">
                  <a:extLst>
                    <a:ext uri="{9D8B030D-6E8A-4147-A177-3AD203B41FA5}">
                      <a16:colId xmlns:a16="http://schemas.microsoft.com/office/drawing/2014/main" val="2518152976"/>
                    </a:ext>
                  </a:extLst>
                </a:gridCol>
                <a:gridCol w="2494185">
                  <a:extLst>
                    <a:ext uri="{9D8B030D-6E8A-4147-A177-3AD203B41FA5}">
                      <a16:colId xmlns:a16="http://schemas.microsoft.com/office/drawing/2014/main" val="2899197956"/>
                    </a:ext>
                  </a:extLst>
                </a:gridCol>
                <a:gridCol w="2955326">
                  <a:extLst>
                    <a:ext uri="{9D8B030D-6E8A-4147-A177-3AD203B41FA5}">
                      <a16:colId xmlns:a16="http://schemas.microsoft.com/office/drawing/2014/main" val="1690998230"/>
                    </a:ext>
                  </a:extLst>
                </a:gridCol>
              </a:tblGrid>
              <a:tr h="215836">
                <a:tc>
                  <a:txBody>
                    <a:bodyPr/>
                    <a:lstStyle/>
                    <a:p>
                      <a:pPr algn="ctr"/>
                      <a:r>
                        <a:rPr lang="en-GB" sz="1400">
                          <a:effectLst/>
                        </a:rPr>
                        <a:t>Time</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400">
                          <a:effectLst/>
                        </a:rPr>
                        <a:t>Topic</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400" dirty="0">
                          <a:effectLst/>
                        </a:rPr>
                        <a:t>Organisation</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400">
                          <a:effectLst/>
                        </a:rPr>
                        <a:t>Speaker</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35614709"/>
                  </a:ext>
                </a:extLst>
              </a:tr>
              <a:tr h="215836">
                <a:tc>
                  <a:txBody>
                    <a:bodyPr/>
                    <a:lstStyle/>
                    <a:p>
                      <a:pPr algn="ctr"/>
                      <a:r>
                        <a:rPr lang="en-GB" sz="1400">
                          <a:effectLst/>
                        </a:rPr>
                        <a:t>0930-1000</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3">
                  <a:txBody>
                    <a:bodyPr/>
                    <a:lstStyle/>
                    <a:p>
                      <a:pPr algn="ctr"/>
                      <a:r>
                        <a:rPr lang="en-GB" sz="1400" b="1" dirty="0">
                          <a:solidFill>
                            <a:schemeClr val="bg1"/>
                          </a:solidFill>
                          <a:effectLst/>
                        </a:rPr>
                        <a:t>Arrival and coffee</a:t>
                      </a:r>
                      <a:endParaRPr lang="en-GB"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53884708"/>
                  </a:ext>
                </a:extLst>
              </a:tr>
              <a:tr h="215836">
                <a:tc>
                  <a:txBody>
                    <a:bodyPr/>
                    <a:lstStyle/>
                    <a:p>
                      <a:pPr algn="ctr"/>
                      <a:r>
                        <a:rPr lang="en-GB" sz="1400">
                          <a:effectLst/>
                        </a:rPr>
                        <a:t>1000-1005</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Open Address &amp; Welcome</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Co-Chairs</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 </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85448476"/>
                  </a:ext>
                </a:extLst>
              </a:tr>
              <a:tr h="296990">
                <a:tc>
                  <a:txBody>
                    <a:bodyPr/>
                    <a:lstStyle/>
                    <a:p>
                      <a:pPr algn="ctr"/>
                      <a:r>
                        <a:rPr lang="en-GB" sz="1400">
                          <a:effectLst/>
                        </a:rPr>
                        <a:t>1005-1015</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dirty="0">
                          <a:effectLst/>
                        </a:rPr>
                        <a:t>Army update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Army HQ D Future</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Lt Col Dave Reith</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42535878"/>
                  </a:ext>
                </a:extLst>
              </a:tr>
              <a:tr h="215836">
                <a:tc>
                  <a:txBody>
                    <a:bodyPr/>
                    <a:lstStyle/>
                    <a:p>
                      <a:pPr algn="ctr"/>
                      <a:r>
                        <a:rPr lang="en-GB" sz="1400">
                          <a:effectLst/>
                        </a:rPr>
                        <a:t>1015-1045</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dirty="0">
                          <a:solidFill>
                            <a:schemeClr val="tx2">
                              <a:lumMod val="75000"/>
                              <a:lumOff val="25000"/>
                            </a:schemeClr>
                          </a:solidFill>
                          <a:effectLst/>
                          <a:hlinkClick r:id="rId3">
                            <a:extLst>
                              <a:ext uri="{A12FA001-AC4F-418D-AE19-62706E023703}">
                                <ahyp:hlinkClr xmlns:ahyp="http://schemas.microsoft.com/office/drawing/2018/hyperlinkcolor" val="tx"/>
                              </a:ext>
                            </a:extLst>
                          </a:hlinkClick>
                        </a:rPr>
                        <a:t>RAF Update</a:t>
                      </a:r>
                      <a:endParaRPr lang="en-GB" sz="1400"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dirty="0">
                          <a:effectLst/>
                        </a:rPr>
                        <a:t>RAF A4 Cap</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Sqn Ldr Fraser Tod</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0202295"/>
                  </a:ext>
                </a:extLst>
              </a:tr>
              <a:tr h="215836">
                <a:tc>
                  <a:txBody>
                    <a:bodyPr/>
                    <a:lstStyle/>
                    <a:p>
                      <a:pPr algn="ctr"/>
                      <a:r>
                        <a:rPr lang="en-GB" sz="1400">
                          <a:effectLst/>
                        </a:rPr>
                        <a:t>1045-1100</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Meltio 3D metal Printing</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dirty="0">
                          <a:effectLst/>
                        </a:rPr>
                        <a:t>3D GB IRE</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TBC</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43226417"/>
                  </a:ext>
                </a:extLst>
              </a:tr>
              <a:tr h="215836">
                <a:tc>
                  <a:txBody>
                    <a:bodyPr/>
                    <a:lstStyle/>
                    <a:p>
                      <a:pPr algn="ctr"/>
                      <a:r>
                        <a:rPr lang="en-GB" sz="1400">
                          <a:effectLst/>
                        </a:rPr>
                        <a:t>1100-1115</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dirty="0">
                          <a:solidFill>
                            <a:schemeClr val="tx2">
                              <a:lumMod val="75000"/>
                              <a:lumOff val="25000"/>
                            </a:schemeClr>
                          </a:solidFill>
                          <a:effectLst/>
                          <a:hlinkClick r:id="rId4">
                            <a:extLst>
                              <a:ext uri="{A12FA001-AC4F-418D-AE19-62706E023703}">
                                <ahyp:hlinkClr xmlns:ahyp="http://schemas.microsoft.com/office/drawing/2018/hyperlinkcolor" val="tx"/>
                              </a:ext>
                            </a:extLst>
                          </a:hlinkClick>
                        </a:rPr>
                        <a:t>Network analysis of </a:t>
                      </a:r>
                      <a:r>
                        <a:rPr lang="en-GB" sz="1400" dirty="0" err="1">
                          <a:solidFill>
                            <a:schemeClr val="tx2">
                              <a:lumMod val="75000"/>
                              <a:lumOff val="25000"/>
                            </a:schemeClr>
                          </a:solidFill>
                          <a:effectLst/>
                          <a:hlinkClick r:id="rId4">
                            <a:extLst>
                              <a:ext uri="{A12FA001-AC4F-418D-AE19-62706E023703}">
                                <ahyp:hlinkClr xmlns:ahyp="http://schemas.microsoft.com/office/drawing/2018/hyperlinkcolor" val="tx"/>
                              </a:ext>
                            </a:extLst>
                          </a:hlinkClick>
                        </a:rPr>
                        <a:t>AdM</a:t>
                      </a:r>
                      <a:r>
                        <a:rPr lang="en-GB" sz="1400" dirty="0">
                          <a:solidFill>
                            <a:schemeClr val="tx2">
                              <a:lumMod val="75000"/>
                              <a:lumOff val="25000"/>
                            </a:schemeClr>
                          </a:solidFill>
                          <a:effectLst/>
                          <a:hlinkClick r:id="rId4">
                            <a:extLst>
                              <a:ext uri="{A12FA001-AC4F-418D-AE19-62706E023703}">
                                <ahyp:hlinkClr xmlns:ahyp="http://schemas.microsoft.com/office/drawing/2018/hyperlinkcolor" val="tx"/>
                              </a:ext>
                            </a:extLst>
                          </a:hlinkClick>
                        </a:rPr>
                        <a:t> benefits</a:t>
                      </a:r>
                      <a:endParaRPr lang="en-GB" sz="1400"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Arke</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Jess Green</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18229665"/>
                  </a:ext>
                </a:extLst>
              </a:tr>
              <a:tr h="215836">
                <a:tc>
                  <a:txBody>
                    <a:bodyPr/>
                    <a:lstStyle/>
                    <a:p>
                      <a:pPr algn="ctr"/>
                      <a:r>
                        <a:rPr lang="en-GB" sz="1400">
                          <a:effectLst/>
                        </a:rPr>
                        <a:t>1115-1130</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dirty="0">
                          <a:solidFill>
                            <a:schemeClr val="tx2">
                              <a:lumMod val="75000"/>
                              <a:lumOff val="25000"/>
                            </a:schemeClr>
                          </a:solidFill>
                          <a:effectLst/>
                          <a:hlinkClick r:id="rId5">
                            <a:extLst>
                              <a:ext uri="{A12FA001-AC4F-418D-AE19-62706E023703}">
                                <ahyp:hlinkClr xmlns:ahyp="http://schemas.microsoft.com/office/drawing/2018/hyperlinkcolor" val="tx"/>
                              </a:ext>
                            </a:extLst>
                          </a:hlinkClick>
                        </a:rPr>
                        <a:t>AME Opportunity  with Nano Dimensions</a:t>
                      </a:r>
                      <a:endParaRPr lang="en-GB" sz="1400"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dirty="0">
                          <a:effectLst/>
                        </a:rPr>
                        <a:t>TD Info</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Steve Green</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49766994"/>
                  </a:ext>
                </a:extLst>
              </a:tr>
              <a:tr h="215836">
                <a:tc>
                  <a:txBody>
                    <a:bodyPr/>
                    <a:lstStyle/>
                    <a:p>
                      <a:pPr algn="ctr"/>
                      <a:r>
                        <a:rPr lang="en-GB" sz="1400">
                          <a:effectLst/>
                        </a:rPr>
                        <a:t>1130-1200</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3">
                  <a:txBody>
                    <a:bodyPr/>
                    <a:lstStyle/>
                    <a:p>
                      <a:pPr algn="ctr"/>
                      <a:r>
                        <a:rPr lang="en-GB" sz="1400" dirty="0">
                          <a:effectLst/>
                        </a:rPr>
                        <a:t>Coffee</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10936870"/>
                  </a:ext>
                </a:extLst>
              </a:tr>
              <a:tr h="215836">
                <a:tc>
                  <a:txBody>
                    <a:bodyPr/>
                    <a:lstStyle/>
                    <a:p>
                      <a:pPr algn="ctr"/>
                      <a:r>
                        <a:rPr lang="en-GB" sz="1400">
                          <a:effectLst/>
                        </a:rPr>
                        <a:t>1200-1215</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dirty="0">
                          <a:solidFill>
                            <a:schemeClr val="tx2">
                              <a:lumMod val="75000"/>
                              <a:lumOff val="25000"/>
                            </a:schemeClr>
                          </a:solidFill>
                          <a:effectLst/>
                          <a:hlinkClick r:id="rId6">
                            <a:extLst>
                              <a:ext uri="{A12FA001-AC4F-418D-AE19-62706E023703}">
                                <ahyp:hlinkClr xmlns:ahyp="http://schemas.microsoft.com/office/drawing/2018/hyperlinkcolor" val="tx"/>
                              </a:ext>
                            </a:extLst>
                          </a:hlinkClick>
                        </a:rPr>
                        <a:t>Laser Additive Solution DASA activity</a:t>
                      </a:r>
                      <a:endParaRPr lang="en-GB" sz="1400" dirty="0">
                        <a:solidFill>
                          <a:schemeClr val="tx2">
                            <a:lumMod val="75000"/>
                            <a:lumOff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Laser Additive Solutions</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Peter Brown</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70871058"/>
                  </a:ext>
                </a:extLst>
              </a:tr>
              <a:tr h="215836">
                <a:tc>
                  <a:txBody>
                    <a:bodyPr/>
                    <a:lstStyle/>
                    <a:p>
                      <a:pPr algn="ctr"/>
                      <a:r>
                        <a:rPr lang="en-GB" sz="1400">
                          <a:effectLst/>
                        </a:rPr>
                        <a:t>1215-1230</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dirty="0">
                          <a:effectLst/>
                        </a:rPr>
                        <a:t>Special Forces Applied </a:t>
                      </a:r>
                      <a:r>
                        <a:rPr lang="en-GB" sz="1400" dirty="0" err="1">
                          <a:effectLst/>
                        </a:rPr>
                        <a:t>AdM</a:t>
                      </a:r>
                      <a:r>
                        <a:rPr lang="en-GB" sz="1400" dirty="0">
                          <a:effectLst/>
                        </a:rPr>
                        <a:t> experience</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MAB5</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Lt Col Simon Perrett</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48771758"/>
                  </a:ext>
                </a:extLst>
              </a:tr>
              <a:tr h="215836">
                <a:tc>
                  <a:txBody>
                    <a:bodyPr/>
                    <a:lstStyle/>
                    <a:p>
                      <a:pPr algn="ctr"/>
                      <a:r>
                        <a:rPr lang="en-GB" sz="1400">
                          <a:effectLst/>
                        </a:rPr>
                        <a:t>1230-1235</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Def SP Additive Landscape</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 </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Richard Hamber</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81040377"/>
                  </a:ext>
                </a:extLst>
              </a:tr>
              <a:tr h="215836">
                <a:tc>
                  <a:txBody>
                    <a:bodyPr/>
                    <a:lstStyle/>
                    <a:p>
                      <a:pPr algn="ctr"/>
                      <a:r>
                        <a:rPr lang="en-GB" sz="1400">
                          <a:effectLst/>
                        </a:rPr>
                        <a:t>1235-1250</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buFont typeface="Arial" panose="020B0604020202020204" pitchFamily="34" charset="0"/>
                        <a:buChar char="•"/>
                      </a:pPr>
                      <a:r>
                        <a:rPr lang="en-GB" sz="1400" dirty="0">
                          <a:solidFill>
                            <a:schemeClr val="tx2">
                              <a:lumMod val="75000"/>
                              <a:lumOff val="25000"/>
                            </a:schemeClr>
                          </a:solidFill>
                          <a:effectLst/>
                          <a:hlinkClick r:id="rId7">
                            <a:extLst>
                              <a:ext uri="{A12FA001-AC4F-418D-AE19-62706E023703}">
                                <ahyp:hlinkClr xmlns:ahyp="http://schemas.microsoft.com/office/drawing/2018/hyperlinkcolor" val="tx"/>
                              </a:ext>
                            </a:extLst>
                          </a:hlinkClick>
                        </a:rPr>
                        <a:t>Secure file sharing – project dispatch</a:t>
                      </a:r>
                      <a:endParaRPr lang="en-GB" sz="1400" dirty="0">
                        <a:solidFill>
                          <a:schemeClr val="tx2">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FCG</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Col Dan Anders-Brown</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0735362"/>
                  </a:ext>
                </a:extLst>
              </a:tr>
              <a:tr h="215836">
                <a:tc>
                  <a:txBody>
                    <a:bodyPr/>
                    <a:lstStyle/>
                    <a:p>
                      <a:pPr algn="ctr"/>
                      <a:r>
                        <a:rPr lang="en-GB" sz="1400">
                          <a:effectLst/>
                        </a:rPr>
                        <a:t>1250-1305</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buFont typeface="Arial" panose="020B0604020202020204" pitchFamily="34" charset="0"/>
                        <a:buChar char="•"/>
                      </a:pPr>
                      <a:r>
                        <a:rPr lang="en-GB" sz="1400" dirty="0">
                          <a:solidFill>
                            <a:schemeClr val="tx2">
                              <a:lumMod val="75000"/>
                              <a:lumOff val="25000"/>
                            </a:schemeClr>
                          </a:solidFill>
                          <a:effectLst/>
                          <a:hlinkClick r:id="rId8">
                            <a:extLst>
                              <a:ext uri="{A12FA001-AC4F-418D-AE19-62706E023703}">
                                <ahyp:hlinkClr xmlns:ahyp="http://schemas.microsoft.com/office/drawing/2018/hyperlinkcolor" val="tx"/>
                              </a:ext>
                            </a:extLst>
                          </a:hlinkClick>
                        </a:rPr>
                        <a:t>Def Supply Base </a:t>
                      </a:r>
                      <a:r>
                        <a:rPr lang="en-GB" sz="1400" dirty="0" err="1">
                          <a:solidFill>
                            <a:schemeClr val="tx2">
                              <a:lumMod val="75000"/>
                              <a:lumOff val="25000"/>
                            </a:schemeClr>
                          </a:solidFill>
                          <a:effectLst/>
                          <a:hlinkClick r:id="rId8">
                            <a:extLst>
                              <a:ext uri="{A12FA001-AC4F-418D-AE19-62706E023703}">
                                <ahyp:hlinkClr xmlns:ahyp="http://schemas.microsoft.com/office/drawing/2018/hyperlinkcolor" val="tx"/>
                              </a:ext>
                            </a:extLst>
                          </a:hlinkClick>
                        </a:rPr>
                        <a:t>AdM</a:t>
                      </a:r>
                      <a:r>
                        <a:rPr lang="en-GB" sz="1400" dirty="0">
                          <a:solidFill>
                            <a:schemeClr val="tx2">
                              <a:lumMod val="75000"/>
                              <a:lumOff val="25000"/>
                            </a:schemeClr>
                          </a:solidFill>
                          <a:effectLst/>
                          <a:hlinkClick r:id="rId8">
                            <a:extLst>
                              <a:ext uri="{A12FA001-AC4F-418D-AE19-62706E023703}">
                                <ahyp:hlinkClr xmlns:ahyp="http://schemas.microsoft.com/office/drawing/2018/hyperlinkcolor" val="tx"/>
                              </a:ext>
                            </a:extLst>
                          </a:hlinkClick>
                        </a:rPr>
                        <a:t> Maturity</a:t>
                      </a:r>
                      <a:endParaRPr lang="en-GB" sz="1400" dirty="0">
                        <a:solidFill>
                          <a:schemeClr val="tx2">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SWG Task group</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Steve Green</a:t>
                      </a:r>
                    </a:p>
                  </a:txBody>
                  <a:tcPr marL="68580" marR="68580" marT="0" marB="0"/>
                </a:tc>
                <a:extLst>
                  <a:ext uri="{0D108BD9-81ED-4DB2-BD59-A6C34878D82A}">
                    <a16:rowId xmlns:a16="http://schemas.microsoft.com/office/drawing/2014/main" val="1103997513"/>
                  </a:ext>
                </a:extLst>
              </a:tr>
              <a:tr h="329659">
                <a:tc>
                  <a:txBody>
                    <a:bodyPr/>
                    <a:lstStyle/>
                    <a:p>
                      <a:pPr algn="ctr"/>
                      <a:r>
                        <a:rPr lang="en-GB" sz="1400">
                          <a:effectLst/>
                        </a:rPr>
                        <a:t>1305-1330</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buFont typeface="Arial" panose="020B0604020202020204" pitchFamily="34" charset="0"/>
                        <a:buChar char="•"/>
                      </a:pPr>
                      <a:r>
                        <a:rPr lang="en-GB" sz="1400" dirty="0" err="1">
                          <a:solidFill>
                            <a:schemeClr val="tx2">
                              <a:lumMod val="75000"/>
                              <a:lumOff val="25000"/>
                            </a:schemeClr>
                          </a:solidFill>
                          <a:effectLst/>
                          <a:hlinkClick r:id="rId9">
                            <a:extLst>
                              <a:ext uri="{A12FA001-AC4F-418D-AE19-62706E023703}">
                                <ahyp:hlinkClr xmlns:ahyp="http://schemas.microsoft.com/office/drawing/2018/hyperlinkcolor" val="tx"/>
                              </a:ext>
                            </a:extLst>
                          </a:hlinkClick>
                        </a:rPr>
                        <a:t>Sp</a:t>
                      </a:r>
                      <a:r>
                        <a:rPr lang="en-GB" sz="1400" dirty="0">
                          <a:solidFill>
                            <a:schemeClr val="tx2">
                              <a:lumMod val="75000"/>
                              <a:lumOff val="25000"/>
                            </a:schemeClr>
                          </a:solidFill>
                          <a:effectLst/>
                          <a:hlinkClick r:id="rId9">
                            <a:extLst>
                              <a:ext uri="{A12FA001-AC4F-418D-AE19-62706E023703}">
                                <ahyp:hlinkClr xmlns:ahyp="http://schemas.microsoft.com/office/drawing/2018/hyperlinkcolor" val="tx"/>
                              </a:ext>
                            </a:extLst>
                          </a:hlinkClick>
                        </a:rPr>
                        <a:t> </a:t>
                      </a:r>
                      <a:r>
                        <a:rPr lang="en-GB" sz="1400" dirty="0" err="1">
                          <a:solidFill>
                            <a:schemeClr val="tx2">
                              <a:lumMod val="75000"/>
                              <a:lumOff val="25000"/>
                            </a:schemeClr>
                          </a:solidFill>
                          <a:effectLst/>
                          <a:hlinkClick r:id="rId9">
                            <a:extLst>
                              <a:ext uri="{A12FA001-AC4F-418D-AE19-62706E023703}">
                                <ahyp:hlinkClr xmlns:ahyp="http://schemas.microsoft.com/office/drawing/2018/hyperlinkcolor" val="tx"/>
                              </a:ext>
                            </a:extLst>
                          </a:hlinkClick>
                        </a:rPr>
                        <a:t>AdM</a:t>
                      </a:r>
                      <a:r>
                        <a:rPr lang="en-GB" sz="1400" dirty="0">
                          <a:solidFill>
                            <a:schemeClr val="tx2">
                              <a:lumMod val="75000"/>
                              <a:lumOff val="25000"/>
                            </a:schemeClr>
                          </a:solidFill>
                          <a:effectLst/>
                          <a:hlinkClick r:id="rId9">
                            <a:extLst>
                              <a:ext uri="{A12FA001-AC4F-418D-AE19-62706E023703}">
                                <ahyp:hlinkClr xmlns:ahyp="http://schemas.microsoft.com/office/drawing/2018/hyperlinkcolor" val="tx"/>
                              </a:ext>
                            </a:extLst>
                          </a:hlinkClick>
                        </a:rPr>
                        <a:t> BATSO Challenge</a:t>
                      </a:r>
                      <a:endParaRPr lang="en-GB" sz="1400" dirty="0">
                        <a:solidFill>
                          <a:schemeClr val="tx2">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dirty="0">
                          <a:effectLst/>
                        </a:rPr>
                        <a:t>SpT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Richard Hamber / Charlotte Robinson</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68037731"/>
                  </a:ext>
                </a:extLst>
              </a:tr>
              <a:tr h="215836">
                <a:tc>
                  <a:txBody>
                    <a:bodyPr/>
                    <a:lstStyle/>
                    <a:p>
                      <a:pPr algn="ctr"/>
                      <a:r>
                        <a:rPr lang="en-GB" sz="1400">
                          <a:effectLst/>
                        </a:rPr>
                        <a:t>1330-1400</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3">
                  <a:txBody>
                    <a:bodyPr/>
                    <a:lstStyle/>
                    <a:p>
                      <a:pPr algn="ctr"/>
                      <a:r>
                        <a:rPr lang="en-GB" sz="1400" b="1" dirty="0">
                          <a:solidFill>
                            <a:schemeClr val="bg1"/>
                          </a:solidFill>
                          <a:effectLst/>
                        </a:rPr>
                        <a:t>Lunch</a:t>
                      </a:r>
                      <a:endParaRPr lang="en-GB"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56254502"/>
                  </a:ext>
                </a:extLst>
              </a:tr>
              <a:tr h="1079185">
                <a:tc>
                  <a:txBody>
                    <a:bodyPr/>
                    <a:lstStyle/>
                    <a:p>
                      <a:pPr algn="ctr"/>
                      <a:r>
                        <a:rPr lang="en-GB" sz="1400" dirty="0">
                          <a:effectLst/>
                        </a:rPr>
                        <a:t>1400-1500</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dirty="0">
                          <a:effectLst/>
                        </a:rPr>
                        <a:t>Workshop – ideas to inform 2022 IRE plans. Ideation for advanced manufacture, Industry 4.0, reshoring capabilities and novel solutions such as hydroponics to transform the support network?</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dirty="0">
                          <a:effectLst/>
                        </a:rPr>
                        <a:t>All</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Break into small cross functional groups</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28892354"/>
                  </a:ext>
                </a:extLst>
              </a:tr>
              <a:tr h="215836">
                <a:tc>
                  <a:txBody>
                    <a:bodyPr/>
                    <a:lstStyle/>
                    <a:p>
                      <a:pPr algn="ctr"/>
                      <a:r>
                        <a:rPr lang="en-GB" sz="1400">
                          <a:effectLst/>
                        </a:rPr>
                        <a:t>1500-1530</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Plenary &amp; wash up</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Chairs</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Wksp Group leads</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90603954"/>
                  </a:ext>
                </a:extLst>
              </a:tr>
              <a:tr h="215836">
                <a:tc>
                  <a:txBody>
                    <a:bodyPr/>
                    <a:lstStyle/>
                    <a:p>
                      <a:pPr algn="ctr"/>
                      <a:r>
                        <a:rPr lang="en-GB" sz="1400">
                          <a:effectLst/>
                        </a:rPr>
                        <a:t>1530-1630</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Site visit</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3d GB IRE</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1400">
                          <a:effectLst/>
                        </a:rPr>
                        <a:t>All</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31844526"/>
                  </a:ext>
                </a:extLst>
              </a:tr>
              <a:tr h="215836">
                <a:tc>
                  <a:txBody>
                    <a:bodyPr/>
                    <a:lstStyle/>
                    <a:p>
                      <a:pPr algn="ctr"/>
                      <a:r>
                        <a:rPr lang="en-GB" sz="1400">
                          <a:effectLst/>
                        </a:rPr>
                        <a:t>1630</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3">
                  <a:txBody>
                    <a:bodyPr/>
                    <a:lstStyle/>
                    <a:p>
                      <a:pPr algn="ctr"/>
                      <a:r>
                        <a:rPr lang="en-GB" sz="1400" dirty="0">
                          <a:effectLst/>
                        </a:rPr>
                        <a:t>Dispersal</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4113021"/>
                  </a:ext>
                </a:extLst>
              </a:tr>
            </a:tbl>
          </a:graphicData>
        </a:graphic>
      </p:graphicFrame>
    </p:spTree>
    <p:extLst>
      <p:ext uri="{BB962C8B-B14F-4D97-AF65-F5344CB8AC3E}">
        <p14:creationId xmlns:p14="http://schemas.microsoft.com/office/powerpoint/2010/main" val="20852387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71D49"/>
      </a:dk2>
      <a:lt2>
        <a:srgbClr val="CAD0D6"/>
      </a:lt2>
      <a:accent1>
        <a:srgbClr val="333F48"/>
      </a:accent1>
      <a:accent2>
        <a:srgbClr val="33466E"/>
      </a:accent2>
      <a:accent3>
        <a:srgbClr val="FF9800"/>
      </a:accent3>
      <a:accent4>
        <a:srgbClr val="FFC600"/>
      </a:accent4>
      <a:accent5>
        <a:srgbClr val="1FB3E5"/>
      </a:accent5>
      <a:accent6>
        <a:srgbClr val="26D07C"/>
      </a:accent6>
      <a:hlink>
        <a:srgbClr val="FFC600"/>
      </a:hlink>
      <a:folHlink>
        <a:srgbClr val="3F657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4506</TotalTime>
  <Words>463</Words>
  <Application>Microsoft Macintosh PowerPoint</Application>
  <PresentationFormat>Widescreen</PresentationFormat>
  <Paragraphs>85</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Times New Roman</vt:lpstr>
      <vt:lpstr>Office Theme</vt:lpstr>
      <vt:lpstr>PowerPoint Presentation</vt:lpstr>
      <vt:lpstr>Defence Support - Supply Chain  - A DSFDB Sub-Working Group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Graduating in the red </dc:title>
  <dc:creator>Nick P</dc:creator>
  <cp:lastModifiedBy>Steve Green</cp:lastModifiedBy>
  <cp:revision>40</cp:revision>
  <dcterms:created xsi:type="dcterms:W3CDTF">2020-11-27T14:17:37Z</dcterms:created>
  <dcterms:modified xsi:type="dcterms:W3CDTF">2021-10-26T14:35:42Z</dcterms:modified>
</cp:coreProperties>
</file>